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Raleway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Anton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aleway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25-May-25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svg"/><Relationship Id="rId7" Type="http://schemas.openxmlformats.org/officeDocument/2006/relationships/image" Target="../media/image2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2591" y="1077887"/>
            <a:ext cx="9782585" cy="8229600"/>
          </a:xfrm>
          <a:custGeom>
            <a:avLst/>
            <a:gdLst/>
            <a:ahLst/>
            <a:cxnLst/>
            <a:rect l="l" t="t" r="r" b="b"/>
            <a:pathLst>
              <a:path w="9782585" h="8229600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59300" y="944841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5"/>
                </a:lnTo>
                <a:lnTo>
                  <a:pt x="0" y="44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73140" y="1751294"/>
            <a:ext cx="9732037" cy="301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8"/>
              </a:lnSpc>
            </a:pPr>
            <a:r>
              <a:rPr lang="en-US" sz="43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SUNUCU GÜVENLIĞINI ARTTIRMAYI AMAÇLAYAN OTOMATIK BIR CLOUD HARDENING PLATFORMU​</a:t>
            </a:r>
          </a:p>
          <a:p>
            <a:pPr algn="ctr">
              <a:lnSpc>
                <a:spcPts val="6038"/>
              </a:lnSpc>
            </a:pPr>
            <a:r>
              <a:rPr lang="en-US" sz="43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​</a:t>
            </a:r>
          </a:p>
          <a:p>
            <a:pPr algn="ctr">
              <a:lnSpc>
                <a:spcPts val="6038"/>
              </a:lnSpc>
              <a:spcBef>
                <a:spcPct val="0"/>
              </a:spcBef>
            </a:pPr>
            <a:r>
              <a:rPr lang="en-US" sz="43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92514" y="4920092"/>
            <a:ext cx="7556191" cy="366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9"/>
              </a:lnSpc>
            </a:pPr>
            <a:r>
              <a:rPr lang="en-US" sz="1892" b="1" spc="10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HAZIRLAYANLAR:</a:t>
            </a:r>
          </a:p>
          <a:p>
            <a:pPr marL="408642" lvl="1" indent="-204321" algn="just">
              <a:lnSpc>
                <a:spcPts val="2649"/>
              </a:lnSpc>
              <a:buFont typeface="Arial"/>
              <a:buChar char="•"/>
            </a:pPr>
            <a:r>
              <a:rPr lang="en-US" sz="1892" b="1" spc="10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ENES SMAJLI​</a:t>
            </a:r>
          </a:p>
          <a:p>
            <a:pPr algn="just">
              <a:lnSpc>
                <a:spcPts val="2649"/>
              </a:lnSpc>
            </a:pPr>
            <a:r>
              <a:rPr lang="en-US" sz="1892" b="1" spc="10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– B201210590​</a:t>
            </a:r>
          </a:p>
          <a:p>
            <a:pPr marL="408642" lvl="1" indent="-204321" algn="just">
              <a:lnSpc>
                <a:spcPts val="2649"/>
              </a:lnSpc>
              <a:buFont typeface="Arial"/>
              <a:buChar char="•"/>
            </a:pPr>
            <a:r>
              <a:rPr lang="en-US" sz="1892" b="1" spc="10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Soureya Rozzi Malli</a:t>
            </a:r>
          </a:p>
          <a:p>
            <a:pPr algn="just">
              <a:lnSpc>
                <a:spcPts val="2649"/>
              </a:lnSpc>
            </a:pPr>
            <a:r>
              <a:rPr lang="en-US" sz="1892" b="1" spc="10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B201210604​</a:t>
            </a:r>
          </a:p>
          <a:p>
            <a:pPr marL="408642" lvl="1" indent="-204321" algn="just">
              <a:lnSpc>
                <a:spcPts val="2649"/>
              </a:lnSpc>
              <a:buFont typeface="Arial"/>
              <a:buChar char="•"/>
            </a:pPr>
            <a:r>
              <a:rPr lang="en-US" sz="1892" b="1" spc="10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Mahi Abdulhakim Mohammed – B201210605​</a:t>
            </a:r>
          </a:p>
          <a:p>
            <a:pPr algn="just">
              <a:lnSpc>
                <a:spcPts val="2649"/>
              </a:lnSpc>
            </a:pPr>
            <a:r>
              <a:rPr lang="en-US" sz="1892" b="1" spc="10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​</a:t>
            </a:r>
          </a:p>
          <a:p>
            <a:pPr algn="just">
              <a:lnSpc>
                <a:spcPts val="2649"/>
              </a:lnSpc>
            </a:pPr>
            <a:r>
              <a:rPr lang="en-US" sz="1892" b="1" spc="10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Ders: Ağ Güvenliği​</a:t>
            </a:r>
          </a:p>
          <a:p>
            <a:pPr algn="just">
              <a:lnSpc>
                <a:spcPts val="2649"/>
              </a:lnSpc>
            </a:pPr>
            <a:r>
              <a:rPr lang="en-US" sz="1892" b="1" spc="10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​</a:t>
            </a:r>
          </a:p>
          <a:p>
            <a:pPr algn="just">
              <a:lnSpc>
                <a:spcPts val="2649"/>
              </a:lnSpc>
              <a:spcBef>
                <a:spcPct val="0"/>
              </a:spcBef>
            </a:pPr>
            <a:endParaRPr lang="en-US" sz="1892" b="1" spc="102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6826" y="966564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01/14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088" y="222507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6"/>
                </a:lnTo>
                <a:lnTo>
                  <a:pt x="0" y="478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43400" y="876300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SSH CONNECTION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140" y="2628900"/>
            <a:ext cx="10655256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088" y="305473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14800" y="1028700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CLOUD HARDENING PLAYBOOKS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552700"/>
            <a:ext cx="11071529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9545" y="354694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05000" y="2289997"/>
            <a:ext cx="14744700" cy="6973696"/>
          </a:xfrm>
          <a:custGeom>
            <a:avLst/>
            <a:gdLst/>
            <a:ahLst/>
            <a:cxnLst/>
            <a:rect l="l" t="t" r="r" b="b"/>
            <a:pathLst>
              <a:path w="16426255" h="8391097">
                <a:moveTo>
                  <a:pt x="0" y="0"/>
                </a:moveTo>
                <a:lnTo>
                  <a:pt x="16426255" y="0"/>
                </a:lnTo>
                <a:lnTo>
                  <a:pt x="16426255" y="8391097"/>
                </a:lnTo>
                <a:lnTo>
                  <a:pt x="0" y="8391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27" b="-821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10981" y="833299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CLOUD HARDENING PLAYBOOKS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8464" y="182421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4" y="0"/>
                </a:lnTo>
                <a:lnTo>
                  <a:pt x="509154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36578" y="9290907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4" y="0"/>
                </a:lnTo>
                <a:lnTo>
                  <a:pt x="445444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35000" y="5569894"/>
            <a:ext cx="4383276" cy="4114800"/>
          </a:xfrm>
          <a:custGeom>
            <a:avLst/>
            <a:gdLst/>
            <a:ahLst/>
            <a:cxnLst/>
            <a:rect l="l" t="t" r="r" b="b"/>
            <a:pathLst>
              <a:path w="4383276" h="4114800">
                <a:moveTo>
                  <a:pt x="0" y="0"/>
                </a:moveTo>
                <a:lnTo>
                  <a:pt x="4383275" y="0"/>
                </a:lnTo>
                <a:lnTo>
                  <a:pt x="4383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3904" y="7186085"/>
            <a:ext cx="6420174" cy="2439666"/>
          </a:xfrm>
          <a:custGeom>
            <a:avLst/>
            <a:gdLst/>
            <a:ahLst/>
            <a:cxnLst/>
            <a:rect l="l" t="t" r="r" b="b"/>
            <a:pathLst>
              <a:path w="6420174" h="2439666">
                <a:moveTo>
                  <a:pt x="0" y="0"/>
                </a:moveTo>
                <a:lnTo>
                  <a:pt x="6420173" y="0"/>
                </a:lnTo>
                <a:lnTo>
                  <a:pt x="6420173" y="2439666"/>
                </a:lnTo>
                <a:lnTo>
                  <a:pt x="0" y="2439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3904" y="2038095"/>
            <a:ext cx="5267534" cy="314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 ÖZETI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32963" y="1870500"/>
            <a:ext cx="8202037" cy="575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6"/>
              </a:lnSpc>
            </a:pPr>
            <a:r>
              <a:rPr lang="en-US" sz="274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 güvenlik platformu, React ve Firebase altyapısı ile kullanıcı arayüzü sunarken; Node.js ve Express tabanlı backend, Ansible aracılığıyla sunuculara gerçek zamanlı güvenlik yapılandırmaları uygular.​</a:t>
            </a:r>
          </a:p>
          <a:p>
            <a:pPr algn="l">
              <a:lnSpc>
                <a:spcPts val="3846"/>
              </a:lnSpc>
            </a:pPr>
            <a:r>
              <a:rPr lang="en-US" sz="274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Karmaşık terminal komutları yerine, kullanıcı dostu bir arayüz üzerinden güvenlik işlemleri tek tıkla gerçekleştirilebilir.​</a:t>
            </a:r>
          </a:p>
          <a:p>
            <a:pPr algn="l">
              <a:lnSpc>
                <a:spcPts val="3846"/>
              </a:lnSpc>
            </a:pPr>
            <a:r>
              <a:rPr lang="en-US" sz="274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Güvenlik, işlemlerin doğrulanması, SSH ile güvenli bağlantılar, çevresel değişken kullanımı ve gerçek zamanlı bildirimlerle sağlanır.​</a:t>
            </a:r>
          </a:p>
          <a:p>
            <a:pPr algn="l">
              <a:lnSpc>
                <a:spcPts val="3846"/>
              </a:lnSpc>
              <a:spcBef>
                <a:spcPct val="0"/>
              </a:spcBef>
            </a:pPr>
            <a:r>
              <a:rPr lang="en-US" sz="274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Kullanıcıların bulut tabanlı sunucularını hızlı, güvenli ve etkili bir biçimde korumalarını sağlar.​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744" y="9475529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13/14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309" y="379304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27342" y="3980122"/>
            <a:ext cx="12327182" cy="2326756"/>
          </a:xfrm>
          <a:custGeom>
            <a:avLst/>
            <a:gdLst/>
            <a:ahLst/>
            <a:cxnLst/>
            <a:rect l="l" t="t" r="r" b="b"/>
            <a:pathLst>
              <a:path w="12327182" h="2326756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826" y="9475529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14/14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98743" y="3761826"/>
            <a:ext cx="9490515" cy="248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17036578" y="944841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445444" y="445445"/>
                </a:moveTo>
                <a:lnTo>
                  <a:pt x="0" y="445445"/>
                </a:lnTo>
                <a:lnTo>
                  <a:pt x="0" y="0"/>
                </a:lnTo>
                <a:lnTo>
                  <a:pt x="445444" y="0"/>
                </a:lnTo>
                <a:lnTo>
                  <a:pt x="445444" y="4454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744" y="293429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12582" y="1077887"/>
            <a:ext cx="9782585" cy="8229600"/>
          </a:xfrm>
          <a:custGeom>
            <a:avLst/>
            <a:gdLst/>
            <a:ahLst/>
            <a:cxnLst/>
            <a:rect l="l" t="t" r="r" b="b"/>
            <a:pathLst>
              <a:path w="9782585" h="8229600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72445" y="944841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5"/>
                </a:lnTo>
                <a:lnTo>
                  <a:pt x="0" y="445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0321" y="2681712"/>
            <a:ext cx="3868413" cy="3942331"/>
          </a:xfrm>
          <a:custGeom>
            <a:avLst/>
            <a:gdLst/>
            <a:ahLst/>
            <a:cxnLst/>
            <a:rect l="l" t="t" r="r" b="b"/>
            <a:pathLst>
              <a:path w="3868413" h="3942331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5744" y="966564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02/14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6773" y="4194725"/>
            <a:ext cx="526753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 TANITIMI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15400" y="3004622"/>
            <a:ext cx="8098594" cy="450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261" lvl="1" indent="-253630" algn="l">
              <a:lnSpc>
                <a:spcPts val="3289"/>
              </a:lnSpc>
              <a:buFont typeface="Arial"/>
              <a:buChar char="•"/>
            </a:pP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bulut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tabanlı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sunucuların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güvenliğini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artırmayı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amaçlayan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otomatikleştirilmiş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bir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hardening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platformu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geliştirmeye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odaklanmaktadır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.​</a:t>
            </a:r>
          </a:p>
          <a:p>
            <a:pPr marL="507261" lvl="1" indent="-253630" algn="l">
              <a:lnSpc>
                <a:spcPts val="3289"/>
              </a:lnSpc>
              <a:buFont typeface="Arial"/>
              <a:buChar char="•"/>
            </a:pP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Kullanıcı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dostu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arayüz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ile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sistem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yöneticilerinin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karmaşık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komutlara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ihtiyaç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duymadan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güvenlik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yapılandırmalarını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hızlıca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uygulayabilmeleri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hedeflenmektedir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.​</a:t>
            </a:r>
          </a:p>
          <a:p>
            <a:pPr marL="507261" lvl="1" indent="-253630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React.js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Firebase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altyapısını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kullanan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bu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sistem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Node.js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tabanlı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bir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arka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uç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üzerinden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Ansible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playbook'ları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ile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çalışır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.​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endParaRPr lang="en-US" sz="234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02947" y="9481022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5"/>
                </a:lnTo>
                <a:lnTo>
                  <a:pt x="0" y="445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72350" y="1940108"/>
            <a:ext cx="11589850" cy="2119101"/>
          </a:xfrm>
          <a:custGeom>
            <a:avLst/>
            <a:gdLst/>
            <a:ahLst/>
            <a:cxnLst/>
            <a:rect l="l" t="t" r="r" b="b"/>
            <a:pathLst>
              <a:path w="11589850" h="2119101">
                <a:moveTo>
                  <a:pt x="0" y="0"/>
                </a:moveTo>
                <a:lnTo>
                  <a:pt x="11589850" y="0"/>
                </a:lnTo>
                <a:lnTo>
                  <a:pt x="11589850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82937" y="3127487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00907" y="2553111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 HEDEFLERI​</a:t>
            </a:r>
          </a:p>
        </p:txBody>
      </p:sp>
      <p:sp>
        <p:nvSpPr>
          <p:cNvPr id="7" name="Freeform 7"/>
          <p:cNvSpPr/>
          <p:nvPr/>
        </p:nvSpPr>
        <p:spPr>
          <a:xfrm>
            <a:off x="14380085" y="1268003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18659" y="4855249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3" y="0"/>
                </a:lnTo>
                <a:lnTo>
                  <a:pt x="3829733" y="3829733"/>
                </a:lnTo>
                <a:lnTo>
                  <a:pt x="0" y="3829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5744" y="966564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03/14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82937" y="4776801"/>
            <a:ext cx="12968677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261" lvl="1" indent="-253630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SSH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erişimini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güvenli</a:t>
            </a:r>
            <a:r>
              <a:rPr lang="en-US" sz="2349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b</a:t>
            </a:r>
            <a:r>
              <a:rPr lang="tr-TR" sz="2349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ir şekilde</a:t>
            </a:r>
            <a:r>
              <a:rPr lang="en-US" sz="2349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yapabilmek</a:t>
            </a:r>
            <a:r>
              <a:rPr lang="en-US" sz="2349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  <a:endParaRPr lang="en-US" sz="234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07261" lvl="1" indent="-253630" algn="l">
              <a:lnSpc>
                <a:spcPts val="3289"/>
              </a:lnSpc>
              <a:buFont typeface="Arial"/>
              <a:buChar char="•"/>
            </a:pPr>
            <a:r>
              <a:rPr lang="tr-TR" sz="2349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Sanal sunucu</a:t>
            </a:r>
            <a:r>
              <a:rPr lang="en-US" sz="2349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</a:t>
            </a:r>
            <a:r>
              <a:rPr lang="tr-TR" sz="2349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Cloud</a:t>
            </a:r>
            <a:r>
              <a:rPr lang="en-US" sz="2349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yapılandırmaları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marL="507261" lvl="1" indent="-253630" algn="l">
              <a:lnSpc>
                <a:spcPts val="3289"/>
              </a:lnSpc>
              <a:buFont typeface="Arial"/>
              <a:buChar char="•"/>
            </a:pP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Kullanıcı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yetki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kontrolü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marL="507261" lvl="1" indent="-253630" algn="l">
              <a:lnSpc>
                <a:spcPts val="3289"/>
              </a:lnSpc>
              <a:buFont typeface="Arial"/>
              <a:buChar char="•"/>
            </a:pP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Sistem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güncellemelerinin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otomasyonu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marL="507261" lvl="1" indent="-253630" algn="l">
              <a:lnSpc>
                <a:spcPts val="3289"/>
              </a:lnSpc>
              <a:buFont typeface="Arial"/>
              <a:buChar char="•"/>
            </a:pP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Giriş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banner'ları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ile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güvenlik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farkındalığı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​</a:t>
            </a:r>
          </a:p>
          <a:p>
            <a:pPr algn="ctr">
              <a:lnSpc>
                <a:spcPts val="3289"/>
              </a:lnSpc>
              <a:spcBef>
                <a:spcPct val="0"/>
              </a:spcBef>
            </a:pPr>
            <a:endParaRPr lang="en-US" sz="234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1607540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492" y="1019175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51205" y="9569314"/>
            <a:ext cx="437450" cy="437450"/>
          </a:xfrm>
          <a:custGeom>
            <a:avLst/>
            <a:gdLst/>
            <a:ahLst/>
            <a:cxnLst/>
            <a:rect l="l" t="t" r="r" b="b"/>
            <a:pathLst>
              <a:path w="437450" h="437450">
                <a:moveTo>
                  <a:pt x="0" y="0"/>
                </a:moveTo>
                <a:lnTo>
                  <a:pt x="437450" y="0"/>
                </a:lnTo>
                <a:lnTo>
                  <a:pt x="437450" y="437450"/>
                </a:lnTo>
                <a:lnTo>
                  <a:pt x="0" y="437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72350" y="1940108"/>
            <a:ext cx="11589850" cy="2119101"/>
          </a:xfrm>
          <a:custGeom>
            <a:avLst/>
            <a:gdLst/>
            <a:ahLst/>
            <a:cxnLst/>
            <a:rect l="l" t="t" r="r" b="b"/>
            <a:pathLst>
              <a:path w="11589850" h="2119101">
                <a:moveTo>
                  <a:pt x="0" y="0"/>
                </a:moveTo>
                <a:lnTo>
                  <a:pt x="11589850" y="0"/>
                </a:lnTo>
                <a:lnTo>
                  <a:pt x="11589850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82937" y="3127487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00907" y="2553111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UML – USE CASE DIYAGRAMI​</a:t>
            </a:r>
          </a:p>
        </p:txBody>
      </p:sp>
      <p:sp>
        <p:nvSpPr>
          <p:cNvPr id="7" name="Freeform 7"/>
          <p:cNvSpPr/>
          <p:nvPr/>
        </p:nvSpPr>
        <p:spPr>
          <a:xfrm>
            <a:off x="14380085" y="1268003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0797" y="1607540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3" y="0"/>
                </a:lnTo>
                <a:lnTo>
                  <a:pt x="3829733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4259" y="4582461"/>
            <a:ext cx="17414396" cy="4353482"/>
          </a:xfrm>
          <a:custGeom>
            <a:avLst/>
            <a:gdLst/>
            <a:ahLst/>
            <a:cxnLst/>
            <a:rect l="l" t="t" r="r" b="b"/>
            <a:pathLst>
              <a:path w="17414396" h="4353482">
                <a:moveTo>
                  <a:pt x="0" y="0"/>
                </a:moveTo>
                <a:lnTo>
                  <a:pt x="17414396" y="0"/>
                </a:lnTo>
                <a:lnTo>
                  <a:pt x="17414396" y="4353481"/>
                </a:lnTo>
                <a:lnTo>
                  <a:pt x="0" y="43534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608" r="-560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4577" y="9540739"/>
            <a:ext cx="1874070" cy="49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7"/>
              </a:lnSpc>
            </a:pPr>
            <a:r>
              <a:rPr lang="en-US" sz="1427" spc="7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997"/>
              </a:lnSpc>
              <a:spcBef>
                <a:spcPct val="0"/>
              </a:spcBef>
            </a:pPr>
            <a:r>
              <a:rPr lang="en-US" sz="1427" spc="7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04/14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781" y="280863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4" y="0"/>
                </a:lnTo>
                <a:lnTo>
                  <a:pt x="509154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77949" y="9578235"/>
            <a:ext cx="510051" cy="510051"/>
          </a:xfrm>
          <a:custGeom>
            <a:avLst/>
            <a:gdLst/>
            <a:ahLst/>
            <a:cxnLst/>
            <a:rect l="l" t="t" r="r" b="b"/>
            <a:pathLst>
              <a:path w="510051" h="510051">
                <a:moveTo>
                  <a:pt x="0" y="0"/>
                </a:moveTo>
                <a:lnTo>
                  <a:pt x="510051" y="0"/>
                </a:lnTo>
                <a:lnTo>
                  <a:pt x="510051" y="510051"/>
                </a:lnTo>
                <a:lnTo>
                  <a:pt x="0" y="510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25999" y="1258478"/>
            <a:ext cx="11589850" cy="2119101"/>
          </a:xfrm>
          <a:custGeom>
            <a:avLst/>
            <a:gdLst/>
            <a:ahLst/>
            <a:cxnLst/>
            <a:rect l="l" t="t" r="r" b="b"/>
            <a:pathLst>
              <a:path w="11589850" h="2119101">
                <a:moveTo>
                  <a:pt x="0" y="0"/>
                </a:moveTo>
                <a:lnTo>
                  <a:pt x="11589851" y="0"/>
                </a:lnTo>
                <a:lnTo>
                  <a:pt x="11589851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82937" y="3127487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77632" y="1753681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UML – SEQUENCE DIAGRAMI​</a:t>
            </a:r>
          </a:p>
        </p:txBody>
      </p:sp>
      <p:sp>
        <p:nvSpPr>
          <p:cNvPr id="7" name="Freeform 7"/>
          <p:cNvSpPr/>
          <p:nvPr/>
        </p:nvSpPr>
        <p:spPr>
          <a:xfrm>
            <a:off x="14380085" y="1268003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44434" y="5461175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5076" y="3854974"/>
            <a:ext cx="17667898" cy="5403326"/>
          </a:xfrm>
          <a:custGeom>
            <a:avLst/>
            <a:gdLst/>
            <a:ahLst/>
            <a:cxnLst/>
            <a:rect l="l" t="t" r="r" b="b"/>
            <a:pathLst>
              <a:path w="17667898" h="5403326">
                <a:moveTo>
                  <a:pt x="0" y="0"/>
                </a:moveTo>
                <a:lnTo>
                  <a:pt x="17667899" y="0"/>
                </a:lnTo>
                <a:lnTo>
                  <a:pt x="17667899" y="5403326"/>
                </a:lnTo>
                <a:lnTo>
                  <a:pt x="0" y="54033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49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5744" y="966995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05/14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58013" y="2829622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59300" y="9481022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5"/>
                </a:lnTo>
                <a:lnTo>
                  <a:pt x="0" y="445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6032" y="4238701"/>
            <a:ext cx="4929188" cy="4923026"/>
          </a:xfrm>
          <a:custGeom>
            <a:avLst/>
            <a:gdLst/>
            <a:ahLst/>
            <a:cxnLst/>
            <a:rect l="l" t="t" r="r" b="b"/>
            <a:pathLst>
              <a:path w="4929188" h="4923026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48800" y="1465664"/>
            <a:ext cx="7160702" cy="6851847"/>
          </a:xfrm>
          <a:custGeom>
            <a:avLst/>
            <a:gdLst/>
            <a:ahLst/>
            <a:cxnLst/>
            <a:rect l="l" t="t" r="r" b="b"/>
            <a:pathLst>
              <a:path w="11850678" h="6851847">
                <a:moveTo>
                  <a:pt x="0" y="0"/>
                </a:moveTo>
                <a:lnTo>
                  <a:pt x="11850678" y="0"/>
                </a:lnTo>
                <a:lnTo>
                  <a:pt x="11850678" y="6851846"/>
                </a:lnTo>
                <a:lnTo>
                  <a:pt x="0" y="6851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5744" y="9665645"/>
            <a:ext cx="1323748" cy="4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06/14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67221" y="4875975"/>
            <a:ext cx="5450398" cy="117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22"/>
              </a:lnSpc>
            </a:pPr>
            <a:r>
              <a:rPr lang="en-US" sz="827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İŞLEM AKIŞI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06000" y="1714500"/>
            <a:ext cx="6178596" cy="2130159"/>
            <a:chOff x="0" y="0"/>
            <a:chExt cx="1627284" cy="5610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7284" cy="561030"/>
            </a:xfrm>
            <a:custGeom>
              <a:avLst/>
              <a:gdLst/>
              <a:ahLst/>
              <a:cxnLst/>
              <a:rect l="l" t="t" r="r" b="b"/>
              <a:pathLst>
                <a:path w="1627284" h="561030">
                  <a:moveTo>
                    <a:pt x="0" y="0"/>
                  </a:moveTo>
                  <a:lnTo>
                    <a:pt x="1627284" y="0"/>
                  </a:lnTo>
                  <a:lnTo>
                    <a:pt x="1627284" y="561030"/>
                  </a:lnTo>
                  <a:lnTo>
                    <a:pt x="0" y="56103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27284" cy="5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  <a:p>
              <a:pPr algn="ctr">
                <a:lnSpc>
                  <a:spcPts val="3359"/>
                </a:lnSpc>
              </a:pPr>
              <a:endParaRPr dirty="0"/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Kullanıcı</a:t>
              </a:r>
              <a:r>
                <a:rPr lang="en-US" sz="2400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00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işlem</a:t>
              </a:r>
              <a:r>
                <a:rPr lang="en-US" sz="2400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00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seçer</a:t>
              </a:r>
              <a:r>
                <a:rPr lang="en-US" sz="2400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API </a:t>
              </a:r>
              <a:r>
                <a:rPr lang="en-US" sz="2400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çağrısı</a:t>
              </a:r>
              <a:r>
                <a:rPr lang="en-US" sz="2400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00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backend’e</a:t>
              </a:r>
              <a:r>
                <a:rPr lang="en-US" sz="2400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00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gider</a:t>
              </a:r>
              <a:endParaRPr lang="en-US" sz="2400" dirty="0">
                <a:solidFill>
                  <a:srgbClr val="FFFFFF">
                    <a:alpha val="5568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 lang="en-US" sz="2400" dirty="0">
                <a:solidFill>
                  <a:srgbClr val="FFFFFF">
                    <a:alpha val="5568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6000" y="4167470"/>
            <a:ext cx="6178596" cy="1881677"/>
            <a:chOff x="0" y="0"/>
            <a:chExt cx="1627284" cy="4955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27284" cy="495586"/>
            </a:xfrm>
            <a:custGeom>
              <a:avLst/>
              <a:gdLst/>
              <a:ahLst/>
              <a:cxnLst/>
              <a:rect l="l" t="t" r="r" b="b"/>
              <a:pathLst>
                <a:path w="1627284" h="495586">
                  <a:moveTo>
                    <a:pt x="0" y="0"/>
                  </a:moveTo>
                  <a:lnTo>
                    <a:pt x="1627284" y="0"/>
                  </a:lnTo>
                  <a:lnTo>
                    <a:pt x="1627284" y="495586"/>
                  </a:lnTo>
                  <a:lnTo>
                    <a:pt x="0" y="495586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627284" cy="552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Uygun</a:t>
              </a:r>
              <a:r>
                <a:rPr lang="en-US" sz="2799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playbook </a:t>
              </a:r>
              <a:r>
                <a:rPr lang="en-US" sz="2799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tetiklenir</a:t>
              </a:r>
              <a:r>
                <a:rPr lang="en-US" sz="2799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Sunucuya</a:t>
              </a:r>
              <a:r>
                <a:rPr lang="en-US" sz="2799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SSH </a:t>
              </a:r>
              <a:r>
                <a:rPr lang="en-US" sz="2799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ile</a:t>
              </a:r>
              <a:r>
                <a:rPr lang="en-US" sz="2799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bağlanılır</a:t>
              </a:r>
              <a:r>
                <a:rPr lang="en-US" sz="2799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just">
                <a:lnSpc>
                  <a:spcPts val="5880"/>
                </a:lnSpc>
                <a:spcBef>
                  <a:spcPct val="0"/>
                </a:spcBef>
              </a:pPr>
              <a:endParaRPr lang="en-US" sz="2799" dirty="0">
                <a:solidFill>
                  <a:srgbClr val="FFFFFF">
                    <a:alpha val="5568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06000" y="6456710"/>
            <a:ext cx="6178596" cy="1619642"/>
            <a:chOff x="0" y="0"/>
            <a:chExt cx="1627284" cy="4265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7284" cy="426572"/>
            </a:xfrm>
            <a:custGeom>
              <a:avLst/>
              <a:gdLst/>
              <a:ahLst/>
              <a:cxnLst/>
              <a:rect l="l" t="t" r="r" b="b"/>
              <a:pathLst>
                <a:path w="1627284" h="426572">
                  <a:moveTo>
                    <a:pt x="0" y="0"/>
                  </a:moveTo>
                  <a:lnTo>
                    <a:pt x="1627284" y="0"/>
                  </a:lnTo>
                  <a:lnTo>
                    <a:pt x="1627284" y="426572"/>
                  </a:lnTo>
                  <a:lnTo>
                    <a:pt x="0" y="426572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627284" cy="483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İşlem</a:t>
              </a:r>
              <a:r>
                <a:rPr lang="en-US" sz="2799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uygulanır</a:t>
              </a:r>
              <a:r>
                <a:rPr lang="en-US" sz="2799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Sonuç</a:t>
              </a:r>
              <a:r>
                <a:rPr lang="en-US" sz="2799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frontend’e</a:t>
              </a:r>
              <a:r>
                <a:rPr lang="en-US" sz="2799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iletilir</a:t>
              </a:r>
              <a:r>
                <a:rPr lang="en-US" sz="2799" dirty="0">
                  <a:solidFill>
                    <a:srgbClr val="FFFFFF">
                      <a:alpha val="55686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​</a:t>
              </a:r>
            </a:p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799" dirty="0">
                <a:solidFill>
                  <a:srgbClr val="FFFFFF">
                    <a:alpha val="5568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368" y="76534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4" y="0"/>
                </a:lnTo>
                <a:lnTo>
                  <a:pt x="509154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01750" y="1257300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HESAP OLUŞTURMA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933700"/>
            <a:ext cx="4210638" cy="5839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7827" y="266650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82937" y="3127487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86200" y="1268003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KULLANCI GIRIŞI</a:t>
            </a:r>
          </a:p>
        </p:txBody>
      </p:sp>
      <p:sp>
        <p:nvSpPr>
          <p:cNvPr id="5" name="Freeform 5"/>
          <p:cNvSpPr/>
          <p:nvPr/>
        </p:nvSpPr>
        <p:spPr>
          <a:xfrm>
            <a:off x="14380085" y="1268003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37" y="3127487"/>
            <a:ext cx="4172532" cy="5010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140" y="315837"/>
            <a:ext cx="509155" cy="478605"/>
          </a:xfrm>
          <a:custGeom>
            <a:avLst/>
            <a:gdLst/>
            <a:ahLst/>
            <a:cxnLst/>
            <a:rect l="l" t="t" r="r" b="b"/>
            <a:pathLst>
              <a:path w="509155" h="47860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82937" y="3127487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80085" y="1268003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38600" y="1036844"/>
            <a:ext cx="10132737" cy="96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DEVICE REGISTRATION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703020"/>
            <a:ext cx="11352040" cy="57733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284</Words>
  <Application>Microsoft Office PowerPoint</Application>
  <PresentationFormat>Custom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Raleway</vt:lpstr>
      <vt:lpstr>Canva Sans</vt:lpstr>
      <vt:lpstr>Anton</vt:lpstr>
      <vt:lpstr>Calibri</vt:lpstr>
      <vt:lpstr>Arial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Sunucu Güvenliğini Arttırmayı Amaçlayan Otomatik Bir Cloud Hardening Platformu</dc:title>
  <dc:creator>Enes</dc:creator>
  <cp:lastModifiedBy>Enes</cp:lastModifiedBy>
  <cp:revision>2</cp:revision>
  <dcterms:created xsi:type="dcterms:W3CDTF">2006-08-16T00:00:00Z</dcterms:created>
  <dcterms:modified xsi:type="dcterms:W3CDTF">2025-05-25T17:41:56Z</dcterms:modified>
  <dc:identifier>DAGocd7ulM4</dc:identifier>
</cp:coreProperties>
</file>